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6" r:id="rId3"/>
    <p:sldId id="267" r:id="rId4"/>
    <p:sldId id="265" r:id="rId5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0000"/>
    <a:srgbClr val="AD6300"/>
    <a:srgbClr val="A50021"/>
    <a:srgbClr val="FFABBB"/>
    <a:srgbClr val="E7BEF4"/>
    <a:srgbClr val="C8F0A4"/>
    <a:srgbClr val="FF6699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87" autoAdjust="0"/>
    <p:restoredTop sz="99467" autoAdjust="0"/>
  </p:normalViewPr>
  <p:slideViewPr>
    <p:cSldViewPr snapToGrid="0" showGuides="1">
      <p:cViewPr>
        <p:scale>
          <a:sx n="95" d="100"/>
          <a:sy n="95" d="100"/>
        </p:scale>
        <p:origin x="-396" y="61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6320-D8C8-4E85-A0BD-B67D14B0E84B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D5FB-92E0-4DF6-B912-57FE7D96C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177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ตัวแทนรูปบนสไลด์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1241425"/>
            <a:ext cx="5949950" cy="3348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ตัวแทนหมายเลขสไลด์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72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31449C-017F-4E02-B4E1-483952CC3EA3}" type="slidenum">
              <a:rPr lang="th-TH" altLang="th-TH" sz="1200">
                <a:solidFill>
                  <a:srgbClr val="000000"/>
                </a:solidFill>
                <a:latin typeface="Calibri" pitchFamily="34" charset="0"/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h-TH" altLang="th-TH" sz="1200">
              <a:solidFill>
                <a:srgbClr val="000000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266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36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2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98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98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182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15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040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55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666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166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65000">
              <a:srgbClr val="AFE5B2"/>
            </a:gs>
            <a:gs pos="100000">
              <a:srgbClr val="8DD3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4233-0198-4B46-8448-B13A7D2130C1}" type="datetimeFigureOut">
              <a:rPr lang="th-TH" smtClean="0"/>
              <a:t>21/12/61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74EA-02C1-4702-89D8-B6E907E8A6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61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542" y="34179"/>
            <a:ext cx="10810873" cy="708771"/>
          </a:xfr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defTabSz="913758"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โครงการส่งเสริมเกษตรทฤษฎีใหม่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5017"/>
              </p:ext>
            </p:extLst>
          </p:nvPr>
        </p:nvGraphicFramePr>
        <p:xfrm>
          <a:off x="703288" y="847724"/>
          <a:ext cx="10810873" cy="10364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06862"/>
                <a:gridCol w="3166281"/>
                <a:gridCol w="1637730"/>
              </a:tblGrid>
              <a:tr h="37145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เป้าหมาย/ระยะเวลาโครงการ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หน่วยงานหลัก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</a:tr>
              <a:tr h="600898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ให้ความรู้แก่เกษตรกร เพื่อปรับเปลี่ยนแนวคิด</a:t>
                      </a:r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รูปแบบในการทำมาหากินและการประกอบอาชีพ ให้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มีศักยภาพในการพึ่งตนเอง โดยสามารถลดรายจ่าย เพิ่มรายได้ และพัฒนาคุณภาพชีวิตให้ดีขึ้น</a:t>
                      </a:r>
                      <a:endParaRPr lang="th-TH" sz="1800" b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เกษตรกรที่สมัครใจ และมีคุณสมบัติตามหลักเกณฑ์ 70,000 ราย ในพื้นที่ 882 อำเภอ</a:t>
                      </a:r>
                      <a:endParaRPr lang="th-TH" sz="1800" b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กพก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1800" b="0" i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61" marB="45761"/>
                </a:tc>
              </a:tr>
            </a:tbl>
          </a:graphicData>
        </a:graphic>
      </p:graphicFrame>
      <p:sp>
        <p:nvSpPr>
          <p:cNvPr id="6" name="รูปห้าเหลี่ยม 5"/>
          <p:cNvSpPr/>
          <p:nvPr/>
        </p:nvSpPr>
        <p:spPr>
          <a:xfrm>
            <a:off x="719851" y="2120203"/>
            <a:ext cx="3281858" cy="141241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algn="ctr" defTabSz="913758"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การดำเนินงาน</a:t>
            </a:r>
          </a:p>
          <a:p>
            <a:pPr algn="ctr" defTabSz="913758">
              <a:defRPr/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ด้านปศุสัตว์ ปีงบประมาณ 2562</a:t>
            </a:r>
          </a:p>
          <a:p>
            <a:pPr algn="ctr" defTabSz="913758">
              <a:defRPr/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ณ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21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ธ.ค.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61</a:t>
            </a:r>
            <a:endParaRPr lang="th-TH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รูปห้าเหลี่ยม 7"/>
          <p:cNvSpPr/>
          <p:nvPr/>
        </p:nvSpPr>
        <p:spPr>
          <a:xfrm>
            <a:off x="719851" y="3938010"/>
            <a:ext cx="3281858" cy="332540"/>
          </a:xfrm>
          <a:prstGeom prst="homePlate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algn="ctr" defTabSz="913758"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ผลการประเมินผล 2561 </a:t>
            </a: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087434" y="1969479"/>
            <a:ext cx="8082600" cy="1908242"/>
          </a:xfrm>
          <a:prstGeom prst="rect">
            <a:avLst/>
          </a:prstGeom>
          <a:solidFill>
            <a:srgbClr val="C8F0A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defTabSz="913758">
              <a:defRPr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ประชุมปรึกษาหารือแนวทางการบูร</a:t>
            </a:r>
            <a:r>
              <a:rPr lang="th-TH" sz="1600" dirty="0" err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ณา</a:t>
            </a: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การขับเคลื่อนโครงการเกษตรทฤษฎีใหม่ (5 ประสาน สืบสานเกษตรทฤษฎีใหม่ ถวายในหลวง) ปีงบประมาณ     </a:t>
            </a:r>
          </a:p>
          <a:p>
            <a:pPr defTabSz="913758">
              <a:defRPr/>
            </a:pP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พ.ศ. 2562 เพื่อเป็นไปในทิศทางเดียวกัน  จัดโดยกระทรวงเกษตรและสหกรณ์ ในวันที่ 1 พ.ย. 2561  มีประเด็นดังนี้</a:t>
            </a:r>
          </a:p>
          <a:p>
            <a:pPr defTabSz="913758">
              <a:defRPr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1) เอกสารสรุปสาระสำคัญของโครงการฯ (รายละเอียดตามเอกสารแนบ 1)</a:t>
            </a:r>
          </a:p>
          <a:p>
            <a:pPr defTabSz="913758">
              <a:defRPr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2) เอกสารแผนปฏิบัติงานโครงการฯในภาพรวม (รายละเอียดตามเอกสารแนบ 2)</a:t>
            </a:r>
          </a:p>
          <a:p>
            <a:pPr defTabSz="913758">
              <a:defRPr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3) กรอบการจัดสรรงบประมาณโครงการฯของหน่วยงานสังกัดกระทรวงเกษตรและสหกรณ์ ปี พ.ศ. 2562 (รายละเอียดตามเอกสารแนบ 3)</a:t>
            </a:r>
          </a:p>
          <a:p>
            <a:pPr defTabSz="913758">
              <a:defRPr/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2. อยู่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ระหว่างการดำเนินการ การรับสมัครและคัดเลือกเกษตรกรรายใหม่เพื่อเข้าโครงการส่งเสริมเกษตรทฤษฎีใหม่ ปี 2562</a:t>
            </a:r>
          </a:p>
          <a:p>
            <a:pPr defTabSz="913758">
              <a:defRPr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อยู่ระหว่างการจัดทำ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คู่มือการดำเนินโครงการส่งเสริมเกษตรทฤษฎีใหม่ ปี 2562 จากกระทรวงเกษตรและสหกรณ์</a:t>
            </a: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</a:t>
            </a: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109400" y="4368614"/>
            <a:ext cx="8060634" cy="786199"/>
          </a:xfrm>
          <a:prstGeom prst="rect">
            <a:avLst/>
          </a:prstGeom>
          <a:solidFill>
            <a:srgbClr val="E7BEF4"/>
          </a:solidFill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defTabSz="913758">
              <a:defRPr/>
            </a:pP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1.การประกาศรับสมัครและคัดเลือกเกษตรกรของกระทรวงเกษตรและสหกรณ์ เพื่อเข้าร่วมโครงการส่งเสริมเกษตรทฤษฎีใหม่ ปี 2562 ยังล่าช้าจึงทำให้จังหวัดดำเนินการรับสมัครเกษตรกรล่าช้า</a:t>
            </a:r>
          </a:p>
          <a:p>
            <a:pPr defTabSz="913758">
              <a:defRPr/>
            </a:pP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การประชุม 3 ประสาน 5 ประสาน หลักสูตรด้านปศุสัตว์ยังไม่ครอบคลุม</a:t>
            </a:r>
          </a:p>
        </p:txBody>
      </p:sp>
      <p:sp>
        <p:nvSpPr>
          <p:cNvPr id="14" name="รูปห้าเหลี่ยม 7"/>
          <p:cNvSpPr/>
          <p:nvPr/>
        </p:nvSpPr>
        <p:spPr>
          <a:xfrm>
            <a:off x="719847" y="4397301"/>
            <a:ext cx="3281858" cy="677118"/>
          </a:xfrm>
          <a:prstGeom prst="homePlat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algn="ctr" defTabSz="913758"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ข้อค้นพบ </a:t>
            </a: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ผืนผ้า 10"/>
          <p:cNvSpPr/>
          <p:nvPr/>
        </p:nvSpPr>
        <p:spPr>
          <a:xfrm>
            <a:off x="4087434" y="3907865"/>
            <a:ext cx="8082600" cy="419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defTabSz="913758">
              <a:defRPr/>
            </a:pP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ส่งเสริมการผลิตปศุสัตว์รายใหม่ (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70,169 </a:t>
            </a: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ราย)	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= 70,170	</a:t>
            </a: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 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คิดเป็นร้อยละ 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100.00</a:t>
            </a:r>
          </a:p>
        </p:txBody>
      </p:sp>
      <p:sp>
        <p:nvSpPr>
          <p:cNvPr id="16" name="รูปห้าเหลี่ยม 7"/>
          <p:cNvSpPr/>
          <p:nvPr/>
        </p:nvSpPr>
        <p:spPr>
          <a:xfrm>
            <a:off x="729376" y="5210921"/>
            <a:ext cx="3281858" cy="637223"/>
          </a:xfrm>
          <a:prstGeom prst="homePlat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algn="ctr" defTabSz="913758"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8"/>
          <p:cNvSpPr/>
          <p:nvPr/>
        </p:nvSpPr>
        <p:spPr>
          <a:xfrm>
            <a:off x="4097482" y="5180778"/>
            <a:ext cx="8082600" cy="677414"/>
          </a:xfrm>
          <a:prstGeom prst="rect">
            <a:avLst/>
          </a:prstGeom>
          <a:solidFill>
            <a:srgbClr val="E7BEF4"/>
          </a:solidFill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ควรเร่งดำเนินการให้จังหวัดประกาศรับสมัครเกษตรกรเพื่อเข้าร่วมโครงการส่งเสริมเกษตรทฤษฎีใหม่ ปี 2562</a:t>
            </a:r>
          </a:p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ในการประชุม 3 ประสาน 5 ประสานควรมีการเพิ่มหลักสูตรด้านปศุสัตว์ให้ครอบคลุมมากขึ้น และ ควรมีปราชญ์เฉพาะด้านปศุสัตว์เข้าร่วมประชุมด้วย   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รูปห้าเหลี่ยม 7"/>
          <p:cNvSpPr/>
          <p:nvPr/>
        </p:nvSpPr>
        <p:spPr>
          <a:xfrm>
            <a:off x="719851" y="6010387"/>
            <a:ext cx="3281858" cy="396665"/>
          </a:xfrm>
          <a:prstGeom prst="homePlat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pPr algn="ctr" defTabSz="913758"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ปัญหา-อุปสรรค </a:t>
            </a:r>
            <a:endParaRPr lang="en-US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8"/>
          <p:cNvSpPr/>
          <p:nvPr/>
        </p:nvSpPr>
        <p:spPr>
          <a:xfrm>
            <a:off x="4096959" y="5878288"/>
            <a:ext cx="8082600" cy="688731"/>
          </a:xfrm>
          <a:prstGeom prst="rect">
            <a:avLst/>
          </a:prstGeom>
          <a:solidFill>
            <a:srgbClr val="E7BEF4"/>
          </a:solidFill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5" tIns="45695" rIns="91385" bIns="45695" anchor="ctr"/>
          <a:lstStyle/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ยังไม่มีคู่มือการดำเนินโครงการส่งเสริมเกษตรทฤษฎีใหม่ ปี 2562 จากกระทรวงเกษตรและสหกรณ์</a:t>
            </a:r>
          </a:p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ยังขาดการประชาสัมพันธ์โครงการเกษตรทฤษฎีใหม่ เช่น การรับสมัครเกษตรกรปี 2562 และ ประโยชน์ที่จะได้รับจากการเข้าร่วมโครงการฯ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ชื่อเรื่อง 1"/>
          <p:cNvSpPr txBox="1">
            <a:spLocks/>
          </p:cNvSpPr>
          <p:nvPr/>
        </p:nvSpPr>
        <p:spPr>
          <a:xfrm>
            <a:off x="2652074" y="6597164"/>
            <a:ext cx="8073075" cy="231704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758">
              <a:defRPr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จัดทำโดย  กองงานพระราชดำริและกิจกรรมพิเศษ กรมปศุสัตว์</a:t>
            </a:r>
            <a:endParaRPr lang="en-US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65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กลุ่ม 5"/>
          <p:cNvGrpSpPr>
            <a:grpSpLocks/>
          </p:cNvGrpSpPr>
          <p:nvPr/>
        </p:nvGrpSpPr>
        <p:grpSpPr bwMode="auto">
          <a:xfrm>
            <a:off x="143351" y="77723"/>
            <a:ext cx="11849750" cy="6780277"/>
            <a:chOff x="126989" y="77724"/>
            <a:chExt cx="10498253" cy="6780297"/>
          </a:xfrm>
        </p:grpSpPr>
        <p:sp>
          <p:nvSpPr>
            <p:cNvPr id="50" name="สี่เหลี่ยมผืนผ้ามุมมน 50"/>
            <p:cNvSpPr/>
            <p:nvPr/>
          </p:nvSpPr>
          <p:spPr>
            <a:xfrm>
              <a:off x="126992" y="77724"/>
              <a:ext cx="1777919" cy="398948"/>
            </a:xfrm>
            <a:prstGeom prst="roundRect">
              <a:avLst>
                <a:gd name="adj" fmla="val 8591"/>
              </a:avLst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IT๙" pitchFamily="34" charset="-34"/>
                  <a:cs typeface="TH SarabunIT๙" pitchFamily="34" charset="-34"/>
                </a:rPr>
                <a:t>ชื่อโครงการ</a:t>
              </a:r>
            </a:p>
          </p:txBody>
        </p:sp>
        <p:sp>
          <p:nvSpPr>
            <p:cNvPr id="51" name="สี่เหลี่ยมผืนผ้ามุมมน 50"/>
            <p:cNvSpPr/>
            <p:nvPr/>
          </p:nvSpPr>
          <p:spPr>
            <a:xfrm>
              <a:off x="2082810" y="115889"/>
              <a:ext cx="8542432" cy="395288"/>
            </a:xfrm>
            <a:prstGeom prst="roundRect">
              <a:avLst>
                <a:gd name="adj" fmla="val 8591"/>
              </a:avLst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9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5 ประสาน สืบสานเกษตรทฤษฎีใหม่ ถวายในหลวง</a:t>
              </a:r>
              <a:r>
                <a:rPr lang="en-US" sz="19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9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ปีงบประมาณ พ.ศ. 256๒</a:t>
              </a:r>
            </a:p>
          </p:txBody>
        </p:sp>
        <p:sp>
          <p:nvSpPr>
            <p:cNvPr id="55" name="สี่เหลี่ยมผืนผ้ามุมมน 50"/>
            <p:cNvSpPr/>
            <p:nvPr/>
          </p:nvSpPr>
          <p:spPr>
            <a:xfrm>
              <a:off x="126992" y="3356992"/>
              <a:ext cx="1777919" cy="383276"/>
            </a:xfrm>
            <a:prstGeom prst="roundRect">
              <a:avLst>
                <a:gd name="adj" fmla="val 8591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IT๙" pitchFamily="34" charset="-34"/>
                  <a:cs typeface="TH SarabunIT๙" pitchFamily="34" charset="-34"/>
                </a:rPr>
                <a:t>กลยุทธ์</a:t>
              </a:r>
            </a:p>
          </p:txBody>
        </p:sp>
        <p:sp>
          <p:nvSpPr>
            <p:cNvPr id="137" name="สี่เหลี่ยมผืนผ้ามุมมน 50"/>
            <p:cNvSpPr/>
            <p:nvPr/>
          </p:nvSpPr>
          <p:spPr>
            <a:xfrm>
              <a:off x="2082810" y="3213110"/>
              <a:ext cx="8517031" cy="620715"/>
            </a:xfrm>
            <a:prstGeom prst="roundRect">
              <a:avLst>
                <a:gd name="adj" fmla="val 8591"/>
              </a:avLst>
            </a:prstGeom>
            <a:ln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91440" anchor="ctr"/>
            <a:lstStyle/>
            <a:p>
              <a:pPr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1.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ยึดหลักปรัชญาของเศรษฐกิจพอเพียง</a:t>
              </a: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600" dirty="0">
                  <a:solidFill>
                    <a:srgbClr val="FF0000"/>
                  </a:solidFill>
                  <a:latin typeface="TH SarabunIT๙" pitchFamily="34" charset="-34"/>
                  <a:cs typeface="TH SarabunIT๙" pitchFamily="34" charset="-34"/>
                </a:rPr>
                <a:t>พึ่งตนเอง โดยการระเบิดจากข้างใน</a:t>
              </a:r>
            </a:p>
            <a:p>
              <a:pPr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2.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พัฒนาสู่เกษตรกรต้นแบบทฤษฎีใหม่ และขยายผล</a:t>
              </a:r>
              <a:endParaRPr lang="en-US" sz="16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3.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เรียนรู้ ทำอย่างง่าย ทำให้พอกิน ทำให้พอแบ่ง มีรายได้เสริม พัฒนาแปลงสู่เกษตรทฤษฎีใหม่เต็มรูปแบบ</a:t>
              </a:r>
            </a:p>
          </p:txBody>
        </p:sp>
        <p:sp>
          <p:nvSpPr>
            <p:cNvPr id="99" name="สี่เหลี่ยมผืนผ้า 98"/>
            <p:cNvSpPr/>
            <p:nvPr/>
          </p:nvSpPr>
          <p:spPr>
            <a:xfrm>
              <a:off x="146039" y="6648470"/>
              <a:ext cx="1320814" cy="209551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050" b="1" dirty="0">
                <a:solidFill>
                  <a:srgbClr val="9BBB59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0" name="สี่เหลี่ยมผืนผ้ามุมมน 50"/>
            <p:cNvSpPr/>
            <p:nvPr/>
          </p:nvSpPr>
          <p:spPr>
            <a:xfrm>
              <a:off x="126992" y="692696"/>
              <a:ext cx="1777919" cy="398948"/>
            </a:xfrm>
            <a:prstGeom prst="roundRect">
              <a:avLst>
                <a:gd name="adj" fmla="val 8591"/>
              </a:avLst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IT๙" pitchFamily="34" charset="-34"/>
                  <a:cs typeface="TH SarabunIT๙" pitchFamily="34" charset="-34"/>
                </a:rPr>
                <a:t>เป้าหมาย</a:t>
              </a:r>
            </a:p>
          </p:txBody>
        </p:sp>
        <p:sp>
          <p:nvSpPr>
            <p:cNvPr id="102" name="สี่เหลี่ยมผืนผ้ามุมมน 50"/>
            <p:cNvSpPr/>
            <p:nvPr/>
          </p:nvSpPr>
          <p:spPr>
            <a:xfrm>
              <a:off x="2082810" y="692153"/>
              <a:ext cx="8542432" cy="439739"/>
            </a:xfrm>
            <a:prstGeom prst="roundRect">
              <a:avLst>
                <a:gd name="adj" fmla="val 8591"/>
              </a:avLst>
            </a:prstGeom>
            <a:ln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1. </a:t>
              </a:r>
              <a:r>
                <a:rPr lang="th-TH" sz="2000" b="1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เกษตรกรรายใหม่ปี </a:t>
              </a:r>
              <a:r>
                <a:rPr lang="en-US" sz="2000" b="1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256</a:t>
              </a:r>
              <a:r>
                <a:rPr lang="th-TH" sz="2000" b="1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๒ </a:t>
              </a:r>
              <a:r>
                <a:rPr lang="en-US" sz="2000" b="1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=</a:t>
              </a:r>
              <a:r>
                <a:rPr lang="th-TH" sz="2000" b="1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 ๗๐,๐๐๐ ราย</a:t>
              </a:r>
              <a:r>
                <a:rPr lang="th-TH" sz="20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2000" b="1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เกษตรกรรายเดิม ปี </a:t>
              </a:r>
              <a:r>
                <a:rPr lang="en-US" sz="2000" b="1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2560 - </a:t>
              </a:r>
              <a:r>
                <a:rPr lang="th-TH" sz="2000" b="1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๒๕๖๑</a:t>
              </a:r>
              <a:r>
                <a:rPr lang="en-US" sz="2000" b="1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20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  	</a:t>
              </a:r>
              <a:endParaRPr lang="th-TH" sz="2000" b="1" dirty="0">
                <a:solidFill>
                  <a:srgbClr val="F79646">
                    <a:lumMod val="75000"/>
                  </a:srgbClr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  <p:grpSp>
          <p:nvGrpSpPr>
            <p:cNvPr id="12304" name="กลุ่ม 4"/>
            <p:cNvGrpSpPr>
              <a:grpSpLocks/>
            </p:cNvGrpSpPr>
            <p:nvPr/>
          </p:nvGrpSpPr>
          <p:grpSpPr bwMode="auto">
            <a:xfrm>
              <a:off x="126989" y="5373216"/>
              <a:ext cx="10472577" cy="1380007"/>
              <a:chOff x="392924" y="4014122"/>
              <a:chExt cx="10226924" cy="1380007"/>
            </a:xfrm>
          </p:grpSpPr>
          <p:sp>
            <p:nvSpPr>
              <p:cNvPr id="48" name="สี่เหลี่ยมผืนผ้ามุมมน 50"/>
              <p:cNvSpPr/>
              <p:nvPr/>
            </p:nvSpPr>
            <p:spPr>
              <a:xfrm>
                <a:off x="392924" y="4150490"/>
                <a:ext cx="1756774" cy="402335"/>
              </a:xfrm>
              <a:prstGeom prst="roundRect">
                <a:avLst>
                  <a:gd name="adj" fmla="val 8591"/>
                </a:avLst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2400" b="1" dirty="0">
                    <a:ln w="0"/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H SarabunIT๙" pitchFamily="34" charset="-34"/>
                    <a:cs typeface="TH SarabunIT๙" pitchFamily="34" charset="-34"/>
                  </a:rPr>
                  <a:t>แนวปฏิบัติ</a:t>
                </a:r>
              </a:p>
            </p:txBody>
          </p:sp>
          <p:sp>
            <p:nvSpPr>
              <p:cNvPr id="103" name="สี่เหลี่ยมผืนผ้ามุมมน 50"/>
              <p:cNvSpPr/>
              <p:nvPr/>
            </p:nvSpPr>
            <p:spPr>
              <a:xfrm>
                <a:off x="2332324" y="4014611"/>
                <a:ext cx="8287794" cy="1379541"/>
              </a:xfrm>
              <a:prstGeom prst="roundRect">
                <a:avLst>
                  <a:gd name="adj" fmla="val 8591"/>
                </a:avLst>
              </a:prstGeom>
              <a:ln>
                <a:solidFill>
                  <a:schemeClr val="accent6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tIns="91440"/>
              <a:lstStyle/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1) มอบหมายหน่วยงานรับผิดชอบ (กรม และ </a:t>
                </a:r>
                <a:r>
                  <a:rPr lang="th-TH" sz="1600" dirty="0" err="1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สนง.กษ</a:t>
                </a: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.จังหวัด) + ภาคเอกชน + สถาบันการศึกษา + ปราชญ์เกษตรและเกษตรร่วมขับเคลื่อนและสนับสนุน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2) </a:t>
                </a: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ปราชญ์เกษตรช่วยในการปรับวิธีคิด เปลี่ยนวิธีทำ และเพิ่มเติมองค์ความรู้ในลักษณะเพื่อนช่วยเพื่อนเพื่อให้เกษตรกร เรียนรู้การทำเกษตรทฤษฎีใหม่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3) หน่วยงาน/ภาคเอกชน/ปราชญ์เกษตร สนับสนุนปัจจัยการผลิตเพิ่มเติมเพื่อส่งเสริมการผลิตในแปลงให้มีกิจกรรมที่หลากหลาย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4) การส่งเสริมการทำบัญชีฟาร์ม/บัญชีครัวเรือน เพื่อใช้ในการวิเคราะห์วางแผนการผลิต/การตลาด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5) หน่วยงานที่รับผิดชอบร่วมกับภาคเอกชน ประสานหาตลาด หรือสถานที่จำหน่าย เพื่อรองรับผลผลิตของเกษตรกร โดยเชื่อมโยงกับตลาดประชารัฐ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๖) มอบหมายหน่วยงานรับผิดชอบจัดเวทีแลกเปลี่ยนเรียนรู้ระหว่างเกษตรกรต้นแบบ เกษตรกรรายเดิมและเกษตรกรรายใหม่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๗) บูรณาการเยี่ยมเยียนอย่างต่อเนื่อง / ประเมินผลเป็นระยะ</a:t>
                </a:r>
              </a:p>
            </p:txBody>
          </p:sp>
        </p:grpSp>
        <p:sp>
          <p:nvSpPr>
            <p:cNvPr id="149" name="สี่เหลี่ยมมุมมน 148"/>
            <p:cNvSpPr/>
            <p:nvPr/>
          </p:nvSpPr>
          <p:spPr>
            <a:xfrm>
              <a:off x="146039" y="1268418"/>
              <a:ext cx="3717966" cy="18462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คัดเลือกเกษตรกรปี </a:t>
              </a:r>
              <a:r>
                <a:rPr lang="en-US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256</a:t>
              </a:r>
              <a:r>
                <a:rPr lang="th-TH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๒ (รายใหม่</a:t>
              </a:r>
              <a:r>
                <a:rPr lang="en-US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๗๐</a:t>
              </a:r>
              <a:r>
                <a:rPr lang="en-US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,</a:t>
              </a:r>
              <a:r>
                <a:rPr lang="th-TH" sz="1600" b="1" u="sng" dirty="0">
                  <a:solidFill>
                    <a:srgbClr val="00B050"/>
                  </a:solidFill>
                  <a:latin typeface="TH SarabunIT๙" pitchFamily="34" charset="-34"/>
                  <a:cs typeface="TH SarabunIT๙" pitchFamily="34" charset="-34"/>
                </a:rPr>
                <a:t>๐๐๐ ราย)</a:t>
              </a: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ตัวเกษตรกร </a:t>
              </a: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:</a:t>
              </a: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1)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มีความสมัครใจทำเกษตรทฤษฎีใหม่ (ระเบิดจากข้างใน)</a:t>
              </a: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2)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มีความพร้อมที่จะทำทฤษฎีใหม่ด้วยตนเองตามฐานะ (แรงงาน ทุน)</a:t>
              </a: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พื้นที่ </a:t>
              </a:r>
              <a:r>
                <a:rPr lang="en-US" sz="16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:</a:t>
              </a:r>
              <a:r>
                <a:rPr lang="th-TH" sz="16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endParaRPr lang="en-US" sz="1600" b="1" u="sng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1)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มีที่ดินเพียงพอที่จะสามารถทำเกษตรทฤษฎีใหม่ได้</a:t>
              </a:r>
            </a:p>
            <a:p>
              <a:pPr defTabSz="457189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2) </a:t>
              </a:r>
              <a:r>
                <a:rPr lang="th-TH" sz="16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มีแหล่งน้ำเพียงพอต่อการใช้งานได้ตลอดปี</a:t>
              </a:r>
            </a:p>
          </p:txBody>
        </p:sp>
        <p:grpSp>
          <p:nvGrpSpPr>
            <p:cNvPr id="12306" name="กลุ่ม 3"/>
            <p:cNvGrpSpPr>
              <a:grpSpLocks/>
            </p:cNvGrpSpPr>
            <p:nvPr/>
          </p:nvGrpSpPr>
          <p:grpSpPr bwMode="auto">
            <a:xfrm>
              <a:off x="126989" y="4005064"/>
              <a:ext cx="10435831" cy="1265764"/>
              <a:chOff x="377509" y="5345259"/>
              <a:chExt cx="10195205" cy="1265764"/>
            </a:xfrm>
          </p:grpSpPr>
          <p:sp>
            <p:nvSpPr>
              <p:cNvPr id="153" name="สี่เหลี่ยมผืนผ้ามุมมน 50"/>
              <p:cNvSpPr/>
              <p:nvPr/>
            </p:nvSpPr>
            <p:spPr>
              <a:xfrm>
                <a:off x="377509" y="5417267"/>
                <a:ext cx="1727184" cy="402335"/>
              </a:xfrm>
              <a:prstGeom prst="roundRect">
                <a:avLst>
                  <a:gd name="adj" fmla="val 859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2400" b="1" dirty="0">
                    <a:ln w="0"/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TH SarabunIT๙" pitchFamily="34" charset="-34"/>
                    <a:cs typeface="TH SarabunIT๙" pitchFamily="34" charset="-34"/>
                  </a:rPr>
                  <a:t>หลักการสำคัญ</a:t>
                </a:r>
              </a:p>
            </p:txBody>
          </p:sp>
          <p:sp>
            <p:nvSpPr>
              <p:cNvPr id="19" name="สี่เหลี่ยมผืนผ้ามุมมน 50"/>
              <p:cNvSpPr/>
              <p:nvPr/>
            </p:nvSpPr>
            <p:spPr>
              <a:xfrm>
                <a:off x="2322354" y="5345471"/>
                <a:ext cx="8250857" cy="1265241"/>
              </a:xfrm>
              <a:prstGeom prst="roundRect">
                <a:avLst>
                  <a:gd name="adj" fmla="val 8591"/>
                </a:avLst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tIns="91440" anchor="ctr"/>
              <a:lstStyle/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ดำเนินงานไปพร้อมๆกัน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1 คัดเลือกเกษตรกร มอบหมายความรับผิดชอบ 5 ประสาน (ปักหมุด) และพบปราชญ์เกษตร เพื่อสร้างแรงจูงใจและทำแผนการผลิตรายแปลง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2 เกษตรกรปรับพื้นที่ เพื่อเตรียมพร้อมทำการผลิตตามแผนการผลิตที่ได้จัดทำไว้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3 ทำให้พอกิน</a:t>
                </a:r>
                <a:r>
                  <a:rPr lang="en-US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 :</a:t>
                </a: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 เกษตรกรการผลิตอย่างง่าย ผลผลิตบริโภคในครัวเรือนลดค่าใช้จ่าย 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4 ทำให้พอแบ่ง </a:t>
                </a:r>
                <a:r>
                  <a:rPr lang="en-US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:</a:t>
                </a: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 เกษตรกรทำกิจกรรมที่หลากหลายขั้น/ขยายพื้นที่เพิ่ม ผลผลิตเหลือแบ่งปัน/แลกเปลี่ยนกันได้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5 ทำให้มีรายได้เสริม </a:t>
                </a:r>
                <a:r>
                  <a:rPr lang="en-US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:</a:t>
                </a: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 ผลผลิตที่เหลือจากการบริโภคและแบ่งปัน สามารถนำไปจำหน่ายเป็นรายได้เสริม </a:t>
                </a:r>
              </a:p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ขั้นที่ 6 พัฒนาแปลงสู่การปฏิบัติแนวทฤษฎีใหม่ขั้นที่ 1  ขั้นที่ ๒ และขั้นที่ ๓ ต่อไป </a:t>
                </a:r>
              </a:p>
            </p:txBody>
          </p:sp>
        </p:grpSp>
        <p:sp>
          <p:nvSpPr>
            <p:cNvPr id="2" name="สี่เหลี่ยมผืนผ้ามุมมน 1"/>
            <p:cNvSpPr/>
            <p:nvPr/>
          </p:nvSpPr>
          <p:spPr>
            <a:xfrm>
              <a:off x="7777236" y="1268418"/>
              <a:ext cx="2822606" cy="1846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thaiDist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  จังหวัดสามารถคัดเลือกปราชญ์เกษตรทฤษฎีใหม่หรือเกษตรกรต้นแบบเพิ่มเติมได้ โดยอาจคัดเลือกจาก</a:t>
              </a:r>
            </a:p>
            <a:p>
              <a:pPr algn="thaiDist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1. ปราชญ์ชาวบ้านของสำนักงานปลัดกระทรวงเกษตรและสหกรณ์ ที่สามารถเป็นแบบอย่างที่ดี        /สามารถสื่อสาร/มีจิตอาสา </a:t>
              </a:r>
            </a:p>
            <a:p>
              <a:pPr algn="thaiDist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2. เกษตรกรที่ร่วมโครงการปี 2560/๒๕๖๑ ที่สามารถเป็นแบบอย่างที่ดี/สามารถสื่อสาร /มีจิตอาสาเป็นเกษตรกรต้นแบบ</a:t>
              </a:r>
            </a:p>
          </p:txBody>
        </p:sp>
        <p:sp>
          <p:nvSpPr>
            <p:cNvPr id="3" name="ลูกศรลง 2"/>
            <p:cNvSpPr/>
            <p:nvPr/>
          </p:nvSpPr>
          <p:spPr>
            <a:xfrm>
              <a:off x="3273448" y="1123954"/>
              <a:ext cx="255591" cy="388939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7" name="สี่เหลี่ยมมุมมน 149"/>
            <p:cNvSpPr/>
            <p:nvPr/>
          </p:nvSpPr>
          <p:spPr>
            <a:xfrm>
              <a:off x="3960844" y="1268418"/>
              <a:ext cx="3743366" cy="184626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พัฒนาเกษตรกร ปี ๒๕๖๐/</a:t>
              </a:r>
              <a:r>
                <a:rPr lang="en-US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256</a:t>
              </a:r>
              <a:r>
                <a:rPr lang="th-TH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๑</a:t>
              </a:r>
              <a:r>
                <a:rPr lang="en-US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(รายเดิม ๑๔๐</a:t>
              </a:r>
              <a:r>
                <a:rPr lang="en-US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,</a:t>
              </a:r>
              <a:r>
                <a:rPr lang="th-TH" sz="1400" b="1" u="sng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๒๐๖ </a:t>
              </a:r>
              <a:r>
                <a:rPr lang="th-TH" sz="1400" b="1" u="sng" dirty="0">
                  <a:solidFill>
                    <a:srgbClr val="1F497D">
                      <a:lumMod val="75000"/>
                    </a:srgbClr>
                  </a:solidFill>
                  <a:latin typeface="TH SarabunIT๙" pitchFamily="34" charset="-34"/>
                  <a:cs typeface="TH SarabunIT๙" pitchFamily="34" charset="-34"/>
                </a:rPr>
                <a:t>ราย)</a:t>
              </a:r>
            </a:p>
            <a:p>
              <a:pPr algn="thaiDist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กำหนดแนวทางการพัฒนาเกษตรกรสู่ระดับที่สูงขึ้นโดยประเมินศักยภาพเพื่อจัดกลุ่มเกษตรกรเป็น 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3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กลุ่ม</a:t>
              </a:r>
            </a:p>
            <a:p>
              <a:pPr algn="thaiDist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1) กลุ่ม 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A :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เกษตรกรที่สามารถพัฒนาตนเองสู่เกษตรทฤษฎีใหม่ ขั้นที่ 1 </a:t>
              </a:r>
            </a:p>
            <a:p>
              <a:pPr algn="thaiDist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              ขั้นที่ ๒ และ ขั้นที่ ๓ และทำเป็นต้นแบบได้</a:t>
              </a:r>
              <a:endParaRPr lang="en-US" sz="1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algn="thaiDist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2)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กลุ่ม 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B :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เกษตรกรที่เกือบจะไปสู่เกษตรทฤษฎีใหม่ขั้นที่ 1</a:t>
              </a:r>
              <a:endParaRPr lang="en-US" sz="14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algn="thaiDist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3)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กลุ่ม 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C :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เกษตรกรที่อยู่ในขั้นตอนเรียนรู้และพัฒนาสู่เกษตรทฤษฎี		    ใหม่ ขั้นที่ 1 </a:t>
              </a:r>
            </a:p>
          </p:txBody>
        </p:sp>
        <p:sp>
          <p:nvSpPr>
            <p:cNvPr id="25" name="ลูกศรลง 24"/>
            <p:cNvSpPr/>
            <p:nvPr/>
          </p:nvSpPr>
          <p:spPr>
            <a:xfrm>
              <a:off x="5060993" y="1123954"/>
              <a:ext cx="254003" cy="41116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pic>
          <p:nvPicPr>
            <p:cNvPr id="151" name="รูปภาพ 150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5"/>
            <a:stretch/>
          </p:blipFill>
          <p:spPr>
            <a:xfrm>
              <a:off x="3357856" y="1678513"/>
              <a:ext cx="500379" cy="615279"/>
            </a:xfrm>
            <a:prstGeom prst="rect">
              <a:avLst/>
            </a:prstGeom>
          </p:spPr>
        </p:pic>
        <p:pic>
          <p:nvPicPr>
            <p:cNvPr id="24" name="รูปภาพ 2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5"/>
            <a:stretch/>
          </p:blipFill>
          <p:spPr>
            <a:xfrm>
              <a:off x="7170811" y="1352939"/>
              <a:ext cx="514962" cy="633213"/>
            </a:xfrm>
            <a:prstGeom prst="rect">
              <a:avLst/>
            </a:prstGeom>
          </p:spPr>
        </p:pic>
        <p:sp>
          <p:nvSpPr>
            <p:cNvPr id="29" name="ลูกศรลง 28"/>
            <p:cNvSpPr/>
            <p:nvPr/>
          </p:nvSpPr>
          <p:spPr>
            <a:xfrm>
              <a:off x="7848674" y="1123954"/>
              <a:ext cx="255591" cy="4111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503877" y="15586"/>
            <a:ext cx="168812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2060"/>
                </a:solidFill>
              </a:rPr>
              <a:t>เอกสารแนบ 1</a:t>
            </a:r>
            <a:endParaRPr lang="th-TH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88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25">
            <a:extLst>
              <a:ext uri="{FF2B5EF4-FFF2-40B4-BE49-F238E27FC236}"/>
            </a:extLst>
          </p:cNvPr>
          <p:cNvSpPr/>
          <p:nvPr/>
        </p:nvSpPr>
        <p:spPr>
          <a:xfrm>
            <a:off x="926407" y="-85725"/>
            <a:ext cx="10339189" cy="5921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defTabSz="84406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แผนปฏิบัติงาน “</a:t>
            </a:r>
            <a:r>
              <a:rPr lang="en-US" sz="2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5 </a:t>
            </a:r>
            <a:r>
              <a:rPr lang="th-TH" sz="2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ประสาน สืบสานเกษตรทฤษฎีใหม่ ” </a:t>
            </a:r>
            <a:r>
              <a:rPr lang="th-TH" sz="2000" b="1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ปี 256๒</a:t>
            </a:r>
            <a:endParaRPr lang="th-TH" sz="20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-1792" y="341313"/>
            <a:ext cx="11095366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1887380" y="354013"/>
            <a:ext cx="304621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7" name="กลุ่ม 3"/>
          <p:cNvGrpSpPr>
            <a:grpSpLocks/>
          </p:cNvGrpSpPr>
          <p:nvPr/>
        </p:nvGrpSpPr>
        <p:grpSpPr bwMode="auto">
          <a:xfrm>
            <a:off x="68092" y="387351"/>
            <a:ext cx="12123908" cy="6461125"/>
            <a:chOff x="51552" y="348297"/>
            <a:chExt cx="9092445" cy="6461223"/>
          </a:xfrm>
        </p:grpSpPr>
        <p:grpSp>
          <p:nvGrpSpPr>
            <p:cNvPr id="13319" name="กลุ่ม 131"/>
            <p:cNvGrpSpPr>
              <a:grpSpLocks/>
            </p:cNvGrpSpPr>
            <p:nvPr/>
          </p:nvGrpSpPr>
          <p:grpSpPr bwMode="auto">
            <a:xfrm>
              <a:off x="51552" y="348297"/>
              <a:ext cx="9092445" cy="6218332"/>
              <a:chOff x="51552" y="555144"/>
              <a:chExt cx="9092445" cy="6218332"/>
            </a:xfrm>
          </p:grpSpPr>
          <p:sp>
            <p:nvSpPr>
              <p:cNvPr id="64" name="สี่เหลี่ยมผืนผ้า 6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7836" y="918687"/>
                <a:ext cx="395090" cy="585478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sp>
            <p:nvSpPr>
              <p:cNvPr id="2" name="ลูกศร: ขึ้น 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00045" y="5337734"/>
                <a:ext cx="182880" cy="1435608"/>
              </a:xfrm>
              <a:prstGeom prst="upArrow">
                <a:avLst>
                  <a:gd name="adj1" fmla="val 50000"/>
                  <a:gd name="adj2" fmla="val 7296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grpSp>
            <p:nvGrpSpPr>
              <p:cNvPr id="13325" name="กลุ่ม 21"/>
              <p:cNvGrpSpPr>
                <a:grpSpLocks/>
              </p:cNvGrpSpPr>
              <p:nvPr/>
            </p:nvGrpSpPr>
            <p:grpSpPr bwMode="auto">
              <a:xfrm>
                <a:off x="519591" y="942716"/>
                <a:ext cx="4238888" cy="941904"/>
                <a:chOff x="1280986" y="797849"/>
                <a:chExt cx="4034930" cy="941904"/>
              </a:xfrm>
            </p:grpSpPr>
            <p:sp>
              <p:nvSpPr>
                <p:cNvPr id="10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623" y="797633"/>
                  <a:ext cx="4033265" cy="941402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6 พัฒนาแปลงสู่เกษตรทฤษฎีใหม่เต็มรูปแบบ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marL="808038" indent="-808038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ภาคส่วนที่เกี่ยวข้องสนับสนุนเกษตรกรให้มีความพร้อม ให้พัฒนาแปลงสู่การปฏิบัติ   แนวทฤษฎีใหม่ขั้นที่ 1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หน่วยงานรับผิดชอบ/ปราชญ์เกษตร/เกษตรกร/ภาคเอกชน/สถาบันการศึกษา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21" name="ตัวเชื่อมต่อตรง 20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92136" y="1072275"/>
                  <a:ext cx="4024311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สี่เหลี่ยมผืนผ้ามุมมน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79037" y="555144"/>
                <a:ext cx="4692988" cy="362756"/>
              </a:xfrm>
              <a:prstGeom prst="roundRect">
                <a:avLst>
                  <a:gd name="adj" fmla="val 8591"/>
                </a:avLst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tIns="91440" bIns="9144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900" b="1" dirty="0">
                  <a:ln/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 algn="ctr"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800" b="1" dirty="0">
                    <a:ln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เกษตรกรปี 256๒ (เกษตรกรรายใหม่ 7๐,๐๐๐ ราย)</a:t>
                </a:r>
              </a:p>
            </p:txBody>
          </p:sp>
          <p:grpSp>
            <p:nvGrpSpPr>
              <p:cNvPr id="13327" name="กลุ่ม 25"/>
              <p:cNvGrpSpPr>
                <a:grpSpLocks/>
              </p:cNvGrpSpPr>
              <p:nvPr/>
            </p:nvGrpSpPr>
            <p:grpSpPr bwMode="auto">
              <a:xfrm>
                <a:off x="519590" y="1919334"/>
                <a:ext cx="4236742" cy="777240"/>
                <a:chOff x="1280986" y="962513"/>
                <a:chExt cx="4032885" cy="914400"/>
              </a:xfrm>
            </p:grpSpPr>
            <p:sp>
              <p:nvSpPr>
                <p:cNvPr id="27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624" y="961918"/>
                  <a:ext cx="4033263" cy="915161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5 ทำให้มีรายได้เสริม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ผลผลิตที่เหลือจากการบริโภค และแบ่งปัน สามารถนำไปจำหน่ายเป็นรายได้เสริม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รูปแบบ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ตลาดประชารัฐ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หน่วยงานรับผิดชอบ/ปราชญ์เกษตร/เกษตรกร/ภาคเอกชน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28" name="ตัวเชื่อมต่อตรง 27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9579" y="1243936"/>
                  <a:ext cx="4024308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8" name="กลุ่ม 28"/>
              <p:cNvGrpSpPr>
                <a:grpSpLocks/>
              </p:cNvGrpSpPr>
              <p:nvPr/>
            </p:nvGrpSpPr>
            <p:grpSpPr bwMode="auto">
              <a:xfrm>
                <a:off x="519589" y="2742979"/>
                <a:ext cx="4236743" cy="777240"/>
                <a:chOff x="1280986" y="962513"/>
                <a:chExt cx="4032885" cy="777240"/>
              </a:xfrm>
            </p:grpSpPr>
            <p:sp>
              <p:nvSpPr>
                <p:cNvPr id="30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625" y="962286"/>
                  <a:ext cx="4033262" cy="777887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4 ทำให้พอแบ่ง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เกษตรกรทำกิจกรรมที่หลากหลายขึ้น/ขยายพื้นที่เพิ่ม ผลผลิตเหลือแบ่งปัน/  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แลกเปลี่ยนกันได้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31" name="ตัวเชื่อมต่อตรง 30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9580" y="1200415"/>
                  <a:ext cx="4024307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9" name="กลุ่ม 34"/>
              <p:cNvGrpSpPr>
                <a:grpSpLocks/>
              </p:cNvGrpSpPr>
              <p:nvPr/>
            </p:nvGrpSpPr>
            <p:grpSpPr bwMode="auto">
              <a:xfrm>
                <a:off x="519586" y="3566630"/>
                <a:ext cx="4236746" cy="777240"/>
                <a:chOff x="1212586" y="4369866"/>
                <a:chExt cx="4023360" cy="777240"/>
              </a:xfrm>
            </p:grpSpPr>
            <p:sp>
              <p:nvSpPr>
                <p:cNvPr id="32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12228" y="4369914"/>
                  <a:ext cx="4021181" cy="777887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3 ทำให้พอกิน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เกษตรกรทำการผลิตอย่างง่ายตามที่ตนเองถนัด ตามกำลังฐานะของตนเอง</a:t>
                  </a:r>
                  <a:b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</a:b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ผลผลิตบริโภคในครัวเรือนเป็นการลดค่าใช้จ่าย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หน่วยงานรับผิดชอบ/ปราชญ์เกษตร/เกษตรกร/ภาคเอกชน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34" name="ตัวเชื่อมต่อตรง 33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2228" y="4614393"/>
                  <a:ext cx="4023733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0" name="กลุ่ม 36"/>
              <p:cNvGrpSpPr>
                <a:grpSpLocks/>
              </p:cNvGrpSpPr>
              <p:nvPr/>
            </p:nvGrpSpPr>
            <p:grpSpPr bwMode="auto">
              <a:xfrm>
                <a:off x="519587" y="4388067"/>
                <a:ext cx="4247285" cy="914400"/>
                <a:chOff x="1212586" y="5362529"/>
                <a:chExt cx="4033368" cy="914400"/>
              </a:xfrm>
            </p:grpSpPr>
            <p:sp>
              <p:nvSpPr>
                <p:cNvPr id="33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12227" y="5361889"/>
                  <a:ext cx="4021180" cy="914414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2 เกษตรกรปรับพื้นที่ เพื่อเตรียมพร้อมทำการผลิต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เกษตรกรนำแนวทางที่ได้รับจากการเรียนรู้/คำแนะนำจากปราชญ์เกษตร มาเตรียมการ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ในการปรับพื้นที่ ให้มีความพร้อมในการลงมือทำการผลิต ตามแผนการผลิตที่ได้จัดทำไว้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</a:t>
                  </a:r>
                  <a:endParaRPr lang="th-TH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36" name="ตัวเชื่อมต่อตรง 35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2437" y="5614306"/>
                  <a:ext cx="4023733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1" name="กลุ่ม 37"/>
              <p:cNvGrpSpPr>
                <a:grpSpLocks/>
              </p:cNvGrpSpPr>
              <p:nvPr/>
            </p:nvGrpSpPr>
            <p:grpSpPr bwMode="auto">
              <a:xfrm>
                <a:off x="511210" y="5355973"/>
                <a:ext cx="4265764" cy="1417320"/>
                <a:chOff x="1222655" y="5362529"/>
                <a:chExt cx="4023360" cy="1417320"/>
              </a:xfrm>
            </p:grpSpPr>
            <p:sp>
              <p:nvSpPr>
                <p:cNvPr id="39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25130" y="5362373"/>
                  <a:ext cx="3992559" cy="1417659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64008" anchor="ctr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1 คัดเลือกเกษตรกร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- หน่วยงานที่เกี่ยวข้อง ร่วมคัดเลือกเกษตรกร และมอบหมายความรับผิดชอบ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  5 ประสาน (ปักหมด)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- จัดพบปะ 5 ประสาน/3 ประสาน เพื่อสร้างการรับรู้และสร้างความเข้าใจร่วมกัน    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   ซับเคลื่อนโครงการที่มีประสิทธิภาพ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- ปราชญ์เกษตรทฤษฎีใหม่ ต่อ-เติม-แต่ง สร้างแรงจูงใจ ปรับวิธีคิด เปลี่ยนวิธีทำ          		โดยต้องเป็นต้นแบบที่ถูกต้อง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th-TH" sz="1400" dirty="0" err="1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สนง.กษ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.จังหวัด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/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หน่วยงานรับผิดซอบ/ปราชญ์เกษตร/ภาคเอกชน/สถาบันการศึกษา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40" name="ตัวเชื่อมต่อตรง 39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2595" y="5624315"/>
                  <a:ext cx="4022978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วงรี 4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17297" y="6507116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1</a:t>
                </a:r>
              </a:p>
            </p:txBody>
          </p:sp>
          <p:sp>
            <p:nvSpPr>
              <p:cNvPr id="45" name="วงรี 4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28727" y="5165809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2</a:t>
                </a:r>
              </a:p>
            </p:txBody>
          </p:sp>
          <p:sp>
            <p:nvSpPr>
              <p:cNvPr id="46" name="วงรี 45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29574" y="1719276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6</a:t>
                </a:r>
              </a:p>
            </p:txBody>
          </p:sp>
          <p:sp>
            <p:nvSpPr>
              <p:cNvPr id="48" name="วงรี 47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34442" y="2523353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5</a:t>
                </a:r>
              </a:p>
            </p:txBody>
          </p:sp>
          <p:sp>
            <p:nvSpPr>
              <p:cNvPr id="49" name="วงรี 48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30632" y="3358446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4</a:t>
                </a:r>
              </a:p>
            </p:txBody>
          </p:sp>
          <p:sp>
            <p:nvSpPr>
              <p:cNvPr id="50" name="วงรี 49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34442" y="4168322"/>
                <a:ext cx="182880" cy="18288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anchor="ctr"/>
              <a:lstStyle/>
              <a:p>
                <a:pPr algn="ctr" defTabSz="84406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kern="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3</a:t>
                </a:r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4402" y="5509629"/>
                <a:ext cx="276984" cy="960938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ต.ค.–ธ.ค. 6๑</a:t>
                </a:r>
              </a:p>
            </p:txBody>
          </p:sp>
          <p:sp>
            <p:nvSpPr>
              <p:cNvPr id="54" name="ลูกศร: ขึ้น 5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08334" y="3566630"/>
                <a:ext cx="174591" cy="1772032"/>
              </a:xfrm>
              <a:prstGeom prst="upArrow">
                <a:avLst>
                  <a:gd name="adj1" fmla="val 50000"/>
                  <a:gd name="adj2" fmla="val 7296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sp>
            <p:nvSpPr>
              <p:cNvPr id="55" name="กล่องข้อความ 54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4771" y="4346407"/>
                <a:ext cx="276984" cy="902117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ม.ค.–มี.ค. 6๒</a:t>
                </a:r>
              </a:p>
            </p:txBody>
          </p:sp>
          <p:sp>
            <p:nvSpPr>
              <p:cNvPr id="57" name="กล่องข้อความ 56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9433" y="3503225"/>
                <a:ext cx="276984" cy="725397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ม.ค.–มี.ค. 6๒</a:t>
                </a:r>
              </a:p>
            </p:txBody>
          </p:sp>
          <p:sp>
            <p:nvSpPr>
              <p:cNvPr id="58" name="ลูกศร: ขึ้น 57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08333" y="2699798"/>
                <a:ext cx="182880" cy="822960"/>
              </a:xfrm>
              <a:prstGeom prst="upArrow">
                <a:avLst>
                  <a:gd name="adj1" fmla="val 50000"/>
                  <a:gd name="adj2" fmla="val 7296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sp>
            <p:nvSpPr>
              <p:cNvPr id="59" name="กล่องข้อความ 58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1552" y="2673952"/>
                <a:ext cx="276984" cy="725397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เม.ย.–มิ.ย. 6๒</a:t>
                </a:r>
              </a:p>
            </p:txBody>
          </p:sp>
          <p:sp>
            <p:nvSpPr>
              <p:cNvPr id="60" name="ลูกศร: ขึ้น 59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08333" y="1880447"/>
                <a:ext cx="182880" cy="822960"/>
              </a:xfrm>
              <a:prstGeom prst="upArrow">
                <a:avLst>
                  <a:gd name="adj1" fmla="val 50000"/>
                  <a:gd name="adj2" fmla="val 7296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sp>
            <p:nvSpPr>
              <p:cNvPr id="61" name="ลูกศร: ขึ้น 6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12924" y="932746"/>
                <a:ext cx="182880" cy="960120"/>
              </a:xfrm>
              <a:prstGeom prst="upArrow">
                <a:avLst>
                  <a:gd name="adj1" fmla="val 50000"/>
                  <a:gd name="adj2" fmla="val 72961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sp>
            <p:nvSpPr>
              <p:cNvPr id="62" name="กล่องข้อความ 61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1552" y="1843848"/>
                <a:ext cx="276984" cy="725397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ก.ค.–ก.ย. 6๒</a:t>
                </a:r>
              </a:p>
            </p:txBody>
          </p:sp>
          <p:sp>
            <p:nvSpPr>
              <p:cNvPr id="63" name="กล่องข้อความ 62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1552" y="927533"/>
                <a:ext cx="276984" cy="833549"/>
              </a:xfrm>
              <a:prstGeom prst="rect">
                <a:avLst/>
              </a:prstGeom>
              <a:noFill/>
            </p:spPr>
            <p:txBody>
              <a:bodyPr vert="vert27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n w="0"/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rPr>
                  <a:t>ก.ย. 6๒</a:t>
                </a:r>
              </a:p>
            </p:txBody>
          </p:sp>
          <p:grpSp>
            <p:nvGrpSpPr>
              <p:cNvPr id="13368" name="กลุ่ม 102"/>
              <p:cNvGrpSpPr>
                <a:grpSpLocks/>
              </p:cNvGrpSpPr>
              <p:nvPr/>
            </p:nvGrpSpPr>
            <p:grpSpPr bwMode="auto">
              <a:xfrm>
                <a:off x="4818377" y="952040"/>
                <a:ext cx="4236741" cy="937421"/>
                <a:chOff x="1280986" y="802332"/>
                <a:chExt cx="4032885" cy="937421"/>
              </a:xfrm>
            </p:grpSpPr>
            <p:sp>
              <p:nvSpPr>
                <p:cNvPr id="104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785" y="802317"/>
                  <a:ext cx="4033263" cy="938227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6 พัฒนาสู่เกษตรกรต้นแบบและทฤษฎีใหม่ขั้นที่ 2 และ 3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สนับสนุนเกษตรกรที่มีความพร้อมซึ่งปฏิบัติใกล้เคียง/เต็มรูปแบบเกษตรทฤษฎีใหม่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สามารถสื่อสารได้ มีจิตอาสา ไปสู่การเป็นเกษตรกรต้นแบบ และปฏิบัติตามแนว 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เกษตรทฤษฎีใหม่ขั้นที่ 2 และ 3 ต่อไป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หน่วยงานรับผิดชอบ/ปราชญ์เกษตร/เกษตรกร/ภาคเอกชน/สถาบันการศึกษา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05" name="ตัวเชื่อมต่อตรง 104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9738" y="1069021"/>
                  <a:ext cx="4024309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6" name="สี่เหลี่ยมผืนผ้ามุมมน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822530" y="563140"/>
                <a:ext cx="4233672" cy="365760"/>
              </a:xfrm>
              <a:prstGeom prst="roundRect">
                <a:avLst>
                  <a:gd name="adj" fmla="val 8591"/>
                </a:avLst>
              </a:prstGeom>
              <a:solidFill>
                <a:srgbClr val="C00000"/>
              </a:solidFill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dirty="0">
                    <a:ln/>
                    <a:solidFill>
                      <a:prstClr val="white"/>
                    </a:solidFill>
                    <a:latin typeface="TH SarabunIT๙" pitchFamily="34" charset="-34"/>
                    <a:cs typeface="TH SarabunIT๙" pitchFamily="34" charset="-34"/>
                  </a:rPr>
                  <a:t>เกษตรกรปี 2560 (เกษตรกร ๗๐,0๓๔ ราย) ปี ๒๕๖๑ (เกษตรกร ๗๐,๑๗๒ ราย)     รวม ๑๔๐,๒๐๖ ราย</a:t>
                </a:r>
              </a:p>
              <a:p>
                <a:pPr algn="ctr" defTabSz="457189" fontAlgn="auto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200" b="1" dirty="0">
                  <a:ln/>
                  <a:solidFill>
                    <a:prstClr val="white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  <p:grpSp>
            <p:nvGrpSpPr>
              <p:cNvPr id="13370" name="กลุ่ม 106"/>
              <p:cNvGrpSpPr>
                <a:grpSpLocks/>
              </p:cNvGrpSpPr>
              <p:nvPr/>
            </p:nvGrpSpPr>
            <p:grpSpPr bwMode="auto">
              <a:xfrm>
                <a:off x="4818376" y="1924175"/>
                <a:ext cx="4236742" cy="777240"/>
                <a:chOff x="1280986" y="962513"/>
                <a:chExt cx="4032885" cy="914400"/>
              </a:xfrm>
            </p:grpSpPr>
            <p:sp>
              <p:nvSpPr>
                <p:cNvPr id="108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785" y="961825"/>
                  <a:ext cx="4033262" cy="915161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5 รวมกลุ่มเพื่อสร้างความเข้มแข็ง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 สร้างความเข้าใจเกษตรกรเพื่อสร้างการรวมกลุ่ม เพื่อความ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เข้มแข็ง ช่วยเหลือกันและกัน และรองรับด้านการตลาด รูปแบบตลาดประชารัฐ</a:t>
                  </a:r>
                  <a:b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</a:b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หน่วยงานรับผิดชอบ/เกษตรกร/ภาคเอกชน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09" name="ตัวเชื่อมต่อตรง 108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9739" y="1243844"/>
                  <a:ext cx="4024308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71" name="กลุ่ม 109"/>
              <p:cNvGrpSpPr>
                <a:grpSpLocks/>
              </p:cNvGrpSpPr>
              <p:nvPr/>
            </p:nvGrpSpPr>
            <p:grpSpPr bwMode="auto">
              <a:xfrm>
                <a:off x="4818375" y="2747820"/>
                <a:ext cx="4236743" cy="777240"/>
                <a:chOff x="1280986" y="962513"/>
                <a:chExt cx="4032885" cy="777240"/>
              </a:xfrm>
            </p:grpSpPr>
            <p:sp>
              <p:nvSpPr>
                <p:cNvPr id="111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80786" y="962208"/>
                  <a:ext cx="4033261" cy="777887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4 พัฒนาแปลงสู่เกษตรทฤษฎีใหม่เต็มรูปแบบ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marL="808038" indent="-808038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ภาคส่วนที่เกี่ยวข้องสนับสนุนเกษตรกรให้มีความพร้อม ให้พัฒนาแปลงสู่การปฏิบัติ </a:t>
                  </a:r>
                </a:p>
                <a:p>
                  <a:pPr marL="808038" indent="-808038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	 แนวทฤษฎีใหม่ขั้นที่ 1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หน่วยงานรับผิดชอบ/ปราชญ์เกษตร/เกษตรกร/ภาคเอกชน/สถาบันการศึกษา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12" name="ตัวเชื่อมต่อตรง 111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9740" y="1200337"/>
                  <a:ext cx="4024307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72" name="กลุ่ม 112"/>
              <p:cNvGrpSpPr>
                <a:grpSpLocks/>
              </p:cNvGrpSpPr>
              <p:nvPr/>
            </p:nvGrpSpPr>
            <p:grpSpPr bwMode="auto">
              <a:xfrm>
                <a:off x="4818372" y="3571471"/>
                <a:ext cx="4246777" cy="777240"/>
                <a:chOff x="1212586" y="4369866"/>
                <a:chExt cx="4032886" cy="777240"/>
              </a:xfrm>
            </p:grpSpPr>
            <p:sp>
              <p:nvSpPr>
                <p:cNvPr id="114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12390" y="4369835"/>
                  <a:ext cx="4032666" cy="777887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3 ดำเนินการพัฒนาตนเอง/กิจกรรมในแปลงตามแนวทางที่กำหนด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เกษตรกรการผลิตและปฏิบัติตามคำแนะนำของหน่วยงาน/ปราชญ์เกษตรตามแนวทาง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ที่ได้กำหนดไว้ร่วมกัน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หน่วยงานรับผิดชอบ/ปราชญ์เกษตร/เกษตรกร/ภาคเอกชน</a:t>
                  </a: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15" name="ตัวเชื่อมต่อตรง 114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2390" y="4614314"/>
                  <a:ext cx="4023732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73" name="กลุ่ม 115"/>
              <p:cNvGrpSpPr>
                <a:grpSpLocks/>
              </p:cNvGrpSpPr>
              <p:nvPr/>
            </p:nvGrpSpPr>
            <p:grpSpPr bwMode="auto">
              <a:xfrm>
                <a:off x="4818373" y="4402433"/>
                <a:ext cx="4247285" cy="914400"/>
                <a:chOff x="1212586" y="5362529"/>
                <a:chExt cx="4033368" cy="914400"/>
              </a:xfrm>
            </p:grpSpPr>
            <p:sp>
              <p:nvSpPr>
                <p:cNvPr id="117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12389" y="5363398"/>
                  <a:ext cx="4033941" cy="914414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2 บูรณาการกำหนดแนวทางพัฒนาสู่ระดับที่สูงขึ้น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หน่วยงานรับผิดชอบร่วมกับปราชญ์เกษตร นำผลการประเมิน/จัดกลุ่มเกษตรกร </a:t>
                  </a:r>
                </a:p>
                <a:p>
                  <a:pPr indent="808038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ร่วมกำหนดแนวทางเพื่อพัฒนาเกษตรกรให้สู่ระดับที่สูงขึ้นใน ลักษณะเพื่อนช่วยเพื่อน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หน่วยรับผิดชอบ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หน่วยงานรับผิดชอบ/ปราชญ์เกษตร/เกษตรกร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18" name="ตัวเชื่อมต่อตรง 117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2598" y="5615815"/>
                  <a:ext cx="4023732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74" name="กลุ่ม 118"/>
              <p:cNvGrpSpPr>
                <a:grpSpLocks/>
              </p:cNvGrpSpPr>
              <p:nvPr/>
            </p:nvGrpSpPr>
            <p:grpSpPr bwMode="auto">
              <a:xfrm>
                <a:off x="4809996" y="5360814"/>
                <a:ext cx="4265764" cy="1412479"/>
                <a:chOff x="1222655" y="5362529"/>
                <a:chExt cx="4023360" cy="1412479"/>
              </a:xfrm>
            </p:grpSpPr>
            <p:sp>
              <p:nvSpPr>
                <p:cNvPr id="120" name="สี่เหลี่ยมผืนผ้ามุมมน 50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1230360" y="5362295"/>
                  <a:ext cx="4015373" cy="1412896"/>
                </a:xfrm>
                <a:prstGeom prst="roundRect">
                  <a:avLst>
                    <a:gd name="adj" fmla="val 8591"/>
                  </a:avLst>
                </a:prstGeom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64008" anchor="ctr"/>
                <a:lstStyle/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600" b="1" u="sng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ขั้นที่ 1 ประเมิน/จัดกลุ่มเกษตรกร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700" b="1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algn="thaiDist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แนวทางปฏิบัติ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- หน่วยงานที่เกี่ยวข้องร่วมประเมินศักยภาพเกษตรกร พร้อมทั้งจัดกลุ่มเกษตรกร</a:t>
                  </a:r>
                </a:p>
                <a:p>
                  <a:pPr indent="893763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เป็น 3 กลุ่ม 1) กลุ่ม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A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2) กลุ่ม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B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3) กลุ่ม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C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</a:t>
                  </a:r>
                </a:p>
                <a:p>
                  <a:pPr algn="thaiDist"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- จัดพบปะ 5 ประสาน/3 ประสาน เพื่อสร้างความเข้าใจร่วมในการขับเคลื่อน                 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                       โครงการ ในปี 256๒                      </a:t>
                  </a: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th-TH" sz="1400" b="1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ผู้รับผิดชอบ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: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 </a:t>
                  </a:r>
                  <a:r>
                    <a:rPr lang="th-TH" sz="1400" dirty="0" err="1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สนง.กษ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.จังหวัด</a:t>
                  </a:r>
                  <a:r>
                    <a:rPr lang="en-US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/</a:t>
                  </a:r>
                  <a:r>
                    <a:rPr lang="th-TH" sz="1400" dirty="0">
                      <a:solidFill>
                        <a:prstClr val="black"/>
                      </a:solidFill>
                      <a:latin typeface="TH SarabunIT๙" pitchFamily="34" charset="-34"/>
                      <a:cs typeface="TH SarabunIT๙" pitchFamily="34" charset="-34"/>
                    </a:rPr>
                    <a:t>หน่วยงานรับผิดชอบ/ปราชญ์เกษตร/ภาคเอกชน/สถาบันการศึกษา</a:t>
                  </a:r>
                  <a:endParaRPr lang="th-TH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  <a:p>
                  <a:pPr defTabSz="457189" fontAlgn="auto">
                    <a:lnSpc>
                      <a:spcPct val="7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 dirty="0">
                    <a:solidFill>
                      <a:prstClr val="black"/>
                    </a:solidFill>
                    <a:latin typeface="TH SarabunIT๙" pitchFamily="34" charset="-34"/>
                    <a:cs typeface="TH SarabunIT๙" pitchFamily="34" charset="-34"/>
                  </a:endParaRPr>
                </a:p>
              </p:txBody>
            </p:sp>
            <p:cxnSp>
              <p:nvCxnSpPr>
                <p:cNvPr id="121" name="ตัวเชื่อมต่อตรง 120">
                  <a:extLst>
                    <a:ext uri="{FF2B5EF4-FFF2-40B4-BE49-F238E27FC236}"/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2755" y="5624236"/>
                  <a:ext cx="4022978" cy="0"/>
                </a:xfrm>
                <a:prstGeom prst="line">
                  <a:avLst/>
                </a:prstGeom>
                <a:ln w="12700">
                  <a:solidFill>
                    <a:schemeClr val="accent3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2" name="ตัวเชื่อมต่อตรง 121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29960" y="1902952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ตัวเชื่อมต่อตรง 125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4776506" y="602770"/>
                <a:ext cx="0" cy="612784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7" name="ตัวเชื่อมต่อตรง 126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51462" y="2722115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ตัวเชื่อมต่อตรง 127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640155" y="3596840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ตัวเชื่อมต่อตรง 128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11146" y="1902952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ตัวเชื่อมต่อตรง 129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39368" y="4369965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ตัวเชื่อมต่อตรง 130">
                <a:extLst>
                  <a:ext uri="{FF2B5EF4-FFF2-40B4-BE49-F238E27FC236}"/>
                </a:extLst>
              </p:cNvPr>
              <p:cNvCxnSpPr>
                <a:cxnSpLocks/>
              </p:cNvCxnSpPr>
              <p:nvPr/>
            </p:nvCxnSpPr>
            <p:spPr>
              <a:xfrm>
                <a:off x="539368" y="5332004"/>
                <a:ext cx="8503842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สี่เหลี่ยมผืนผ้ามุมมน 5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0366" y="6580917"/>
              <a:ext cx="9005096" cy="22860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tIns="64008"/>
            <a:lstStyle/>
            <a:p>
              <a:pPr algn="ctr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ติดตาม/เยี่ยมเยียน/ประเมินผล</a:t>
              </a:r>
              <a:r>
                <a:rPr lang="th-TH" sz="1400" b="1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บูรณาการติดตาม เยี่ยมเยียนอย่างเป็นเอกภาพในทุกขั้นตอน    </a:t>
              </a:r>
              <a:r>
                <a:rPr lang="th-TH" sz="1400" b="1" u="sng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ผู้รับผิดชอบ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: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 </a:t>
              </a:r>
              <a:r>
                <a:rPr lang="th-TH" sz="1400" dirty="0" err="1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สนง.กษ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.จังหวัด</a:t>
              </a:r>
              <a:r>
                <a:rPr lang="en-US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/</a:t>
              </a:r>
              <a:r>
                <a:rPr lang="th-TH" sz="1400" dirty="0">
                  <a:solidFill>
                    <a:prstClr val="black"/>
                  </a:solidFill>
                  <a:latin typeface="TH SarabunIT๙" pitchFamily="34" charset="-34"/>
                  <a:cs typeface="TH SarabunIT๙" pitchFamily="34" charset="-34"/>
                </a:rPr>
                <a:t>หน่วยงานรับผิดชอบ/ปราชญ์เกษตร/ภาคเอกชน/สถาบันการศึกษา</a:t>
              </a:r>
            </a:p>
            <a:p>
              <a:pPr algn="ctr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  <a:p>
              <a:pPr algn="ctr" defTabSz="457189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503877" y="-35745"/>
            <a:ext cx="168812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</a:rPr>
              <a:t>เอกสารแนบ 2</a:t>
            </a:r>
            <a:endParaRPr lang="th-TH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15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" y="115888"/>
            <a:ext cx="11938757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03877" y="15586"/>
            <a:ext cx="168812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2060"/>
                </a:solidFill>
              </a:rPr>
              <a:t>เอกสารแนบ 3</a:t>
            </a:r>
            <a:endParaRPr lang="th-TH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4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1752</Words>
  <Application>Microsoft Office PowerPoint</Application>
  <PresentationFormat>กำหนดเอง</PresentationFormat>
  <Paragraphs>154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Office Theme</vt:lpstr>
      <vt:lpstr>โครงการส่งเสริมเกษตรทฤษฎีใหม่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kpkuser01</cp:lastModifiedBy>
  <cp:revision>207</cp:revision>
  <cp:lastPrinted>2018-11-02T04:14:34Z</cp:lastPrinted>
  <dcterms:created xsi:type="dcterms:W3CDTF">2018-04-04T03:10:44Z</dcterms:created>
  <dcterms:modified xsi:type="dcterms:W3CDTF">2018-12-21T02:32:37Z</dcterms:modified>
</cp:coreProperties>
</file>